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9525000" cx="15240000"/>
  <p:notesSz cx="9525000" cy="15240000"/>
  <p:embeddedFontLst>
    <p:embeddedFont>
      <p:font typeface="Rubik Medium"/>
      <p:regular r:id="rId30"/>
      <p:bold r:id="rId31"/>
      <p:italic r:id="rId32"/>
      <p:boldItalic r:id="rId33"/>
    </p:embeddedFont>
    <p:embeddedFont>
      <p:font typeface="Rubik Light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Rubik"/>
      <p:regular r:id="rId42"/>
      <p:bold r:id="rId43"/>
      <p:italic r:id="rId44"/>
      <p:boldItalic r:id="rId45"/>
    </p:embeddedFont>
    <p:embeddedFont>
      <p:font typeface="Rubik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g62qra96B1ljLRZ5tj/54oUwnh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Rubik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Rubik-italic.fntdata"/><Relationship Id="rId43" Type="http://schemas.openxmlformats.org/officeDocument/2006/relationships/font" Target="fonts/Rubik-bold.fntdata"/><Relationship Id="rId46" Type="http://schemas.openxmlformats.org/officeDocument/2006/relationships/font" Target="fonts/RubikSemiBold-regular.fntdata"/><Relationship Id="rId45" Type="http://schemas.openxmlformats.org/officeDocument/2006/relationships/font" Target="fonts/Rubik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ubikSemiBold-italic.fntdata"/><Relationship Id="rId47" Type="http://schemas.openxmlformats.org/officeDocument/2006/relationships/font" Target="fonts/RubikSemiBold-bold.fntdata"/><Relationship Id="rId49" Type="http://schemas.openxmlformats.org/officeDocument/2006/relationships/font" Target="fonts/Rubik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ubikMedium-bold.fntdata"/><Relationship Id="rId30" Type="http://schemas.openxmlformats.org/officeDocument/2006/relationships/font" Target="fonts/RubikMedium-regular.fntdata"/><Relationship Id="rId33" Type="http://schemas.openxmlformats.org/officeDocument/2006/relationships/font" Target="fonts/RubikMedium-boldItalic.fntdata"/><Relationship Id="rId32" Type="http://schemas.openxmlformats.org/officeDocument/2006/relationships/font" Target="fonts/RubikMedium-italic.fntdata"/><Relationship Id="rId35" Type="http://schemas.openxmlformats.org/officeDocument/2006/relationships/font" Target="fonts/RubikLight-bold.fntdata"/><Relationship Id="rId34" Type="http://schemas.openxmlformats.org/officeDocument/2006/relationships/font" Target="fonts/RubikLight-regular.fntdata"/><Relationship Id="rId37" Type="http://schemas.openxmlformats.org/officeDocument/2006/relationships/font" Target="fonts/RubikLight-boldItalic.fntdata"/><Relationship Id="rId36" Type="http://schemas.openxmlformats.org/officeDocument/2006/relationships/font" Target="fonts/RubikLight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87800" y="1143000"/>
            <a:ext cx="6350300" cy="571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52500" y="7239000"/>
            <a:ext cx="7620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33c5dba59_0_4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2533c5dba59_0_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533c5dba59_0_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1273353a3_0_16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251273353a3_0_16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51273353a3_0_16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439e048a8_0_10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g1e439e048a8_0_10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1: Introducción a la Arquitectura de Sistemas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Introducción al curso y objetivos.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Conceptos fundamentales de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Principios y enfoques arquitectónicos.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Modelos de arquitectura comunes: cliente-servidor, basada en eventos, basada en microservicios, etc.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Evaluación de requerimientos y restricciones arquitectónicas.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2: Diseño de la Arquitectura de Sistemas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Prácticas y metodologías de diseño arquitectónico.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Representación de la arquitectura: diagramas, modelos y documentación.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de la capa de datos: bases de datos, almacenamiento y persistencia de datos.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de la capa de lógica de negocio: componentes, servicios y reglas de negocio.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3: Integración de Sistemas y Servicios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Patrones de integración de sistemas: punto a punto, enrutamiento, bus de servicios, etc.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de APIs y servicios web.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Consideraciones de seguridad en la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Pruebas y validación de la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4: Escalabilidad y Rendimiento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escalable: particionamiento de datos, balanceo de carga, caché, etc.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Consideraciones de rendimiento y optimización.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Monitoreo y gestión del rendimiento en sistemas distribuidos.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Técnicas de escalabilidad horizontal y vertical.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5: Casos Prácticos y Conclusiones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Estudio de casos prácticos de diseño y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Discusión y análisis de desafíos y soluciones arquitectónicas.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Resumen del curso y repaso de los conceptos clave.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Preguntas y respuestas finales.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Conclusiones y próximos pasos.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Cada sesión puede variar según la profundidad que desees abordar en cada tema y la inclusión de ejercicios prácticos adicionales.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e439e048a8_0_10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439e048a8_0_1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1e439e048a8_0_1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e439e048a8_0_1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439e048a8_0_1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1e439e048a8_0_1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e439e048a8_0_1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716c42660_0_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25716c42660_0_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5716c42660_0_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716c42660_0_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25716c42660_0_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5716c42660_0_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439e048a8_0_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1e439e048a8_0_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e439e048a8_0_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439e048a8_0_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1e439e048a8_0_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e439e048a8_0_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439e048a8_0_5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g1e439e048a8_0_5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e439e048a8_0_5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" name="Google Shape;2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1: Introducción a la Arquitectura de Sistemas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Introducción al curso y objetivos.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Conceptos fundamentales de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Principios y enfoques arquitectónicos.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Modelos de arquitectura comunes: cliente-servidor, basada en eventos, basada en microservicios, etc.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Evaluación de requerimientos y restricciones arquitectónicas.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2: Diseño de la Arquitectura de Sistemas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Prácticas y metodologías de diseño arquitectónico.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Representación de la arquitectura: diagramas, modelos y documentación.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de la capa de datos: bases de datos, almacenamiento y persistencia de datos.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de la capa de lógica de negocio: componentes, servicios y reglas de negocio.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3: Integración de Sistemas y Servicios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Patrones de integración de sistemas: punto a punto, enrutamiento, bus de servicios, etc.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de APIs y servicios web.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Consideraciones de seguridad en la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Pruebas y validación de la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4: Escalabilidad y Rendimiento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escalable: particionamiento de datos, balanceo de carga, caché, etc.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Consideraciones de rendimiento y optimización.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Monitoreo y gestión del rendimiento en sistemas distribuidos.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Técnicas de escalabilidad horizontal y vertical.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5: Casos Prácticos y Conclusiones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Estudio de casos prácticos de diseño y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Discusión y análisis de desafíos y soluciones arquitectónicas.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Resumen del curso y repaso de los conceptos clave.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Preguntas y respuestas finales.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Conclusiones y próximos pasos.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Cada sesión puede variar según la profundidad que desees abordar en cada tema y la inclusión de ejercicios prácticos adicionales.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439e048a8_0_6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1e439e048a8_0_6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e439e048a8_0_6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439e048a8_0_8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g1e439e048a8_0_8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e439e048a8_0_8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716c42660_0_8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g25716c42660_0_8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5716c42660_0_8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716c42660_0_10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g25716c42660_0_10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25716c42660_0_10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716c42660_0_1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25716c42660_0_1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5716c42660_0_1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33c5dba59_0_2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2533c5dba59_0_2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2533c5dba59_0_2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2fee30d78_0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g252fee30d78_0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1: Introducción a la Arquitectura de Sistemas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Introducción al curso y objetivos.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Conceptos fundamentales de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Principios y enfoques arquitectónicos.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Modelos de arquitectura comunes: cliente-servidor, basada en eventos, basada en microservicios, etc.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Evaluación de requerimientos y restricciones arquitectónicas.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2: Diseño de la Arquitectura de Sistemas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Prácticas y metodologías de diseño arquitectónico.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Representación de la arquitectura: diagramas, modelos y documentación.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de la capa de datos: bases de datos, almacenamiento y persistencia de datos.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de la capa de lógica de negocio: componentes, servicios y reglas de negocio.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3: Integración de Sistemas y Servicios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Patrones de integración de sistemas: punto a punto, enrutamiento, bus de servicios, etc.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de APIs y servicios web.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Consideraciones de seguridad en la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Pruebas y validación de la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4: Escalabilidad y Rendimiento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Diseño escalable: particionamiento de datos, balanceo de carga, caché, etc.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Consideraciones de rendimiento y optimización.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Monitoreo y gestión del rendimiento en sistemas distribuidos.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Técnicas de escalabilidad horizontal y vertical.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Día 5: Casos Prácticos y Conclusiones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1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Estudio de casos prácticos de diseño y arquitectura de sistemas.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Discusión y análisis de desafíos y soluciones arquitectónicas.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Sesión 2 (1 horas):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Resumen del curso y repaso de los conceptos clave.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Preguntas y respuestas finales.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◆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Conclusiones y próximos pasos.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Cada sesión puede variar según la profundidad que desees abordar en cada tema y la inclusión de ejercicios prácticos adicionales.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g252fee30d78_0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33c5dba59_0_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2533c5dba59_0_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533c5dba59_0_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33c5dba59_0_10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2533c5dba59_0_10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https://example-bucket.s3.amazonaws.com/my-file.txt?\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X-Amz-Algorithm=AWS4-HMAC-SHA256&amp;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X-Amz-Credential=AKIAIOSFODNN7EXAMPLE%2F20220407%2Fus-east-1%2Fs3%2Faws4_request&amp;\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X-Amz-Date=20220407T123456Z&amp;\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X-Amz-Expires=3600&amp;\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X-Amz-SignedHeaders=host&amp;\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X-Amz-Signature=a9c8a7d1644c7b351ef3034f4a1b4c9047e891c7203eb3a9f29d8c7a74676d88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2533c5dba59_0_10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33c5dba59_0_1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g2533c5dba59_0_1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2533c5dba59_0_1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6ce3db73c_0_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256ce3db73c_0_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https://example-bucket.s3.amazonaws.com/my-file.txt?\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X-Amz-Algorithm=AWS4-HMAC-SHA256&amp;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X-Amz-Credential=AKIAIOSFODNN7EXAMPLE%2F20220407%2Fus-east-1%2Fs3%2Faws4_request&amp;\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X-Amz-Date=20220407T123456Z&amp;\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X-Amz-Expires=3600&amp;\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X-Amz-SignedHeaders=host&amp;\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X-Amz-Signature=a9c8a7d1644c7b351ef3034f4a1b4c9047e891c7203eb3a9f29d8c7a74676d88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56ce3db73c_0_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6ce3db73c_0_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g256ce3db73c_0_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https://example-bucket.s3.amazonaws.com/my-file.txt?\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X-Amz-Algorithm=AWS4-HMAC-SHA256&amp;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X-Amz-Credential=AKIAIOSFODNN7EXAMPLE%2F20220407%2Fus-east-1%2Fs3%2Faws4_request&amp;\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X-Amz-Date=20220407T123456Z&amp;\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X-Amz-Expires=3600&amp;\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X-Amz-SignedHeaders=host&amp;\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X-Amz-Signature=a9c8a7d1644c7b351ef3034f4a1b4c9047e891c7203eb3a9f29d8c7a74676d88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56ce3db73c_0_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1" Type="http://schemas.openxmlformats.org/officeDocument/2006/relationships/image" Target="../media/image4.png"/><Relationship Id="rId10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3.jpg"/><Relationship Id="rId7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jpg"/><Relationship Id="rId4" Type="http://schemas.openxmlformats.org/officeDocument/2006/relationships/image" Target="../media/image51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11" Type="http://schemas.openxmlformats.org/officeDocument/2006/relationships/image" Target="../media/image23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47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3" Type="http://schemas.openxmlformats.org/officeDocument/2006/relationships/image" Target="../media/image30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21.png"/><Relationship Id="rId14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47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47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1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" y="676275"/>
            <a:ext cx="13811250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7575" y="1476375"/>
            <a:ext cx="4162425" cy="7312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" name="Google Shape;1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221972"/>
            <a:ext cx="3806661" cy="303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" name="Google Shape;1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6661" y="9221972"/>
            <a:ext cx="3820017" cy="303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" name="Google Shape;1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6678" y="9221972"/>
            <a:ext cx="3806661" cy="303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33339" y="9221972"/>
            <a:ext cx="3806661" cy="30302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685800" y="895350"/>
            <a:ext cx="202882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Medium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Sermatech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1057275" y="3194850"/>
            <a:ext cx="136791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ubik"/>
              <a:buNone/>
            </a:pPr>
            <a:r>
              <a:rPr b="0" i="0" lang="en-US" sz="85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1" i="0" sz="8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3706475" y="895350"/>
            <a:ext cx="76200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Light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2023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690482" y="8153950"/>
            <a:ext cx="3292390" cy="68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0"/>
            <a:ext cx="15240001" cy="952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1057275" y="6047951"/>
            <a:ext cx="5800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Relator: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Alvaro M. Varela A.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" name="Google Shape;2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8225" y="2336853"/>
            <a:ext cx="1701547" cy="71205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/>
          <p:nvPr/>
        </p:nvSpPr>
        <p:spPr>
          <a:xfrm>
            <a:off x="1247775" y="2468550"/>
            <a:ext cx="1557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487"/>
              </a:lnSpc>
              <a:spcBef>
                <a:spcPts val="0"/>
              </a:spcBef>
              <a:spcAft>
                <a:spcPts val="0"/>
              </a:spcAft>
              <a:buClr>
                <a:srgbClr val="0071FF"/>
              </a:buClr>
              <a:buSzPts val="2975"/>
              <a:buFont typeface="Rubik"/>
              <a:buNone/>
            </a:pPr>
            <a:r>
              <a:rPr b="0" i="0" lang="en-US" sz="2975" u="none" cap="none" strike="noStrike">
                <a:solidFill>
                  <a:srgbClr val="0071FF"/>
                </a:solidFill>
                <a:latin typeface="Rubik"/>
                <a:ea typeface="Rubik"/>
                <a:cs typeface="Rubik"/>
                <a:sym typeface="Rubik"/>
              </a:rPr>
              <a:t>Clase 2</a:t>
            </a:r>
            <a:endParaRPr b="0" i="0" sz="297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g2533c5dba59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39560"/>
            <a:ext cx="15240000" cy="185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533c5dba59_0_43"/>
          <p:cNvSpPr/>
          <p:nvPr/>
        </p:nvSpPr>
        <p:spPr>
          <a:xfrm>
            <a:off x="685800" y="1411950"/>
            <a:ext cx="139278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1B2487"/>
                </a:solidFill>
                <a:latin typeface="Rubik Medium"/>
                <a:ea typeface="Rubik Medium"/>
                <a:cs typeface="Rubik Medium"/>
                <a:sym typeface="Rubik Medium"/>
              </a:rPr>
              <a:t>Representación de la arquitectura, modelos y documentación</a:t>
            </a:r>
            <a:r>
              <a:rPr b="0" i="0" lang="en-US" sz="4800" u="none" cap="none" strike="noStrike">
                <a:solidFill>
                  <a:srgbClr val="1B2487"/>
                </a:solidFill>
                <a:latin typeface="Rubik Medium"/>
                <a:ea typeface="Rubik Medium"/>
                <a:cs typeface="Rubik Medium"/>
                <a:sym typeface="Rubik Medium"/>
              </a:rPr>
              <a:t>:</a:t>
            </a:r>
            <a:endParaRPr b="0" i="0" sz="48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4800"/>
              <a:buFont typeface="Rubik Medium"/>
              <a:buNone/>
            </a:pPr>
            <a:r>
              <a:t/>
            </a:r>
            <a:endParaRPr b="0" i="0" sz="48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65" name="Google Shape;165;g2533c5dba59_0_43"/>
          <p:cNvSpPr/>
          <p:nvPr/>
        </p:nvSpPr>
        <p:spPr>
          <a:xfrm>
            <a:off x="871900" y="3352650"/>
            <a:ext cx="13811400" cy="5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400"/>
              <a:buFont typeface="Rubik"/>
              <a:buChar char="●"/>
            </a:pP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Diagrama de  causa y efecto </a:t>
            </a:r>
            <a:r>
              <a:rPr i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lshikawa 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para 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implementar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estratégicamente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C4Model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24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400"/>
              <a:buFont typeface="Rubik"/>
              <a:buChar char="●"/>
            </a:pP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Confluence: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Gestor de Wiki-páginas para documentar. </a:t>
            </a: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(SAS)</a:t>
            </a:r>
            <a:endParaRPr b="1" sz="24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400"/>
              <a:buFont typeface="Rubik"/>
              <a:buChar char="●"/>
            </a:pP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Docusaurus: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Generador de sitios web de código abierto diseñado específicamente para la documentación de proyectos. Proporciona una estructura y un conjunto de herramientas que facilitan la creación, el mantenimiento y la publicación de documentación técnica y de referencia. </a:t>
            </a: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(Open Source - </a:t>
            </a: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Microkernel</a:t>
            </a: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plugins)</a:t>
            </a:r>
            <a:endParaRPr b="1" sz="24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400"/>
              <a:buFont typeface="Rubik"/>
              <a:buChar char="●"/>
            </a:pP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OpenAPI: 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puede ser utilizada para generar automáticamente documentación interactiva, es posible generar automáticamente código de cliente en diversos lenguajes de programación. (</a:t>
            </a: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Open Source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) </a:t>
            </a:r>
            <a:endParaRPr sz="24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400"/>
              <a:buFont typeface="Rubik"/>
              <a:buChar char="●"/>
            </a:pP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Postman Flows: 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Herramienta para documentar y compartir conocimientos técnicos, estandarizar prácticas, y mejorar el flujo de trabajo general en la gestión de APIs. (</a:t>
            </a:r>
            <a:r>
              <a:rPr b="1"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Freemium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endParaRPr sz="24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reencoded.png" id="166" name="Google Shape;166;g2533c5dba59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" y="415016"/>
            <a:ext cx="1381125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533c5dba59_0_43"/>
          <p:cNvSpPr/>
          <p:nvPr/>
        </p:nvSpPr>
        <p:spPr>
          <a:xfrm>
            <a:off x="685800" y="634091"/>
            <a:ext cx="595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8" name="Google Shape;168;g2533c5dba59_0_43"/>
          <p:cNvSpPr/>
          <p:nvPr/>
        </p:nvSpPr>
        <p:spPr>
          <a:xfrm>
            <a:off x="13706475" y="634091"/>
            <a:ext cx="762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800"/>
              <a:buFont typeface="Rubik Light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 Light"/>
                <a:ea typeface="Rubik Light"/>
                <a:cs typeface="Rubik Light"/>
                <a:sym typeface="Rubik Light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9" name="Google Shape;169;g2533c5dba59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90044" y="3319493"/>
            <a:ext cx="924981" cy="930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g2533c5dba59_0_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07525" y="2548400"/>
            <a:ext cx="1427519" cy="143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1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g251273353a3_0_16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5240001" cy="952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g251273353a3_0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1222" y="7021078"/>
            <a:ext cx="3257550" cy="64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g251273353a3_0_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729" y="641672"/>
            <a:ext cx="14010544" cy="17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g251273353a3_0_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7910" y="2399026"/>
            <a:ext cx="6442090" cy="4654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g251273353a3_0_1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96136" y="5325906"/>
            <a:ext cx="8477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51273353a3_0_166"/>
          <p:cNvSpPr/>
          <p:nvPr/>
        </p:nvSpPr>
        <p:spPr>
          <a:xfrm>
            <a:off x="1247775" y="2809968"/>
            <a:ext cx="6039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ubik SemiBold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Descanso.</a:t>
            </a:r>
            <a:br>
              <a:rPr b="1" i="0" lang="en-US" sz="4800" u="none" cap="none" strike="noStrike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</a:br>
            <a:r>
              <a:rPr b="1" i="0" lang="en-US" sz="4500" u="none" cap="none" strike="noStrike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Regresamos 15 Min…</a:t>
            </a:r>
            <a:r>
              <a:rPr b="1" i="0" lang="en-US" sz="4800" u="none" cap="none" strike="noStrike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br>
              <a:rPr b="1" i="0" lang="en-US" sz="4800" u="none" cap="none" strike="noStrike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</a:br>
            <a:br>
              <a:rPr b="1" i="0" lang="en-US" sz="4800" u="none" cap="none" strike="noStrike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</a:br>
            <a:r>
              <a:rPr b="1" i="1" lang="en-US" sz="2600" u="none" cap="none" strike="noStrike">
                <a:solidFill>
                  <a:srgbClr val="FFFFFF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Se recomienda el uso de cronómetro</a:t>
            </a:r>
            <a:endParaRPr b="1" i="1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51273353a3_0_166"/>
          <p:cNvSpPr/>
          <p:nvPr/>
        </p:nvSpPr>
        <p:spPr>
          <a:xfrm>
            <a:off x="600075" y="706450"/>
            <a:ext cx="5530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51273353a3_0_166"/>
          <p:cNvSpPr/>
          <p:nvPr/>
        </p:nvSpPr>
        <p:spPr>
          <a:xfrm>
            <a:off x="12925425" y="706441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Sermaluc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251273353a3_0_166"/>
          <p:cNvSpPr/>
          <p:nvPr/>
        </p:nvSpPr>
        <p:spPr>
          <a:xfrm>
            <a:off x="14258925" y="8865496"/>
            <a:ext cx="362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CF4FF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ECF4FF"/>
                </a:solidFill>
                <a:latin typeface="Rubik"/>
                <a:ea typeface="Rubik"/>
                <a:cs typeface="Rubik"/>
                <a:sym typeface="Rubik"/>
              </a:rPr>
              <a:t>.02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51273353a3_0_166"/>
          <p:cNvSpPr/>
          <p:nvPr/>
        </p:nvSpPr>
        <p:spPr>
          <a:xfrm>
            <a:off x="7366013" y="5268031"/>
            <a:ext cx="4857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6"/>
              </a:lnSpc>
              <a:spcBef>
                <a:spcPts val="0"/>
              </a:spcBef>
              <a:spcAft>
                <a:spcPts val="0"/>
              </a:spcAft>
              <a:buClr>
                <a:srgbClr val="0050E9"/>
              </a:buClr>
              <a:buSzPts val="8221"/>
              <a:buFont typeface="Rubik"/>
              <a:buNone/>
            </a:pPr>
            <a:r>
              <a:rPr b="0" i="0" lang="en-US" sz="8221" u="none" cap="none" strike="noStrike">
                <a:solidFill>
                  <a:srgbClr val="0050E9"/>
                </a:solidFill>
                <a:latin typeface="Rubik"/>
                <a:ea typeface="Rubik"/>
                <a:cs typeface="Rubik"/>
                <a:sym typeface="Rubik"/>
              </a:rPr>
              <a:t>*</a:t>
            </a:r>
            <a:endParaRPr b="0" i="0" sz="82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1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1" name="Google Shape;191;g1e439e048a8_0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4153" y="432249"/>
            <a:ext cx="1076318" cy="1076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g1e439e048a8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667000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e439e048a8_0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19129" y="8462017"/>
            <a:ext cx="2749346" cy="546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e439e048a8_0_105"/>
          <p:cNvSpPr/>
          <p:nvPr/>
        </p:nvSpPr>
        <p:spPr>
          <a:xfrm>
            <a:off x="3758350" y="2988875"/>
            <a:ext cx="96558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Sesión 2:</a:t>
            </a:r>
            <a:endParaRPr b="1" i="0" sz="30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Char char="➔"/>
            </a:pPr>
            <a:r>
              <a:rPr lang="en-US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Diseño de la capa de datos: bases de datos, almacenamiento y persistencia de datos.</a:t>
            </a:r>
            <a:br>
              <a:rPr lang="en-US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endParaRPr sz="2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Char char="➔"/>
            </a:pPr>
            <a:r>
              <a:rPr lang="en-US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Diseño de la capa de lógica de negocio: componentes, servicios y reglas de negocio.</a:t>
            </a:r>
            <a:endParaRPr sz="2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1D1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5" name="Google Shape;195;g1e439e048a8_0_105"/>
          <p:cNvSpPr/>
          <p:nvPr/>
        </p:nvSpPr>
        <p:spPr>
          <a:xfrm>
            <a:off x="3016550" y="8625900"/>
            <a:ext cx="9738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Tiempo de duración Aproximado: Dos sesiones de 45 min.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1" name="Google Shape;201;g1e439e048a8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39560"/>
            <a:ext cx="15240000" cy="18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e439e048a8_0_115"/>
          <p:cNvSpPr/>
          <p:nvPr/>
        </p:nvSpPr>
        <p:spPr>
          <a:xfrm>
            <a:off x="1103575" y="2000450"/>
            <a:ext cx="130197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1B2487"/>
                </a:solidFill>
                <a:latin typeface="Rubik Medium"/>
                <a:ea typeface="Rubik Medium"/>
                <a:cs typeface="Rubik Medium"/>
                <a:sym typeface="Rubik Medium"/>
              </a:rPr>
              <a:t>Diseño de la capa de datos: bases de datos, almacenamiento y persistencia de datos.</a:t>
            </a:r>
            <a:endParaRPr b="0" i="0" sz="11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3" name="Google Shape;203;g1e439e048a8_0_115"/>
          <p:cNvSpPr/>
          <p:nvPr/>
        </p:nvSpPr>
        <p:spPr>
          <a:xfrm>
            <a:off x="977175" y="4089925"/>
            <a:ext cx="13304700" cy="3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200"/>
              <a:buFont typeface="Rubik"/>
              <a:buChar char="◆"/>
            </a:pPr>
            <a:r>
              <a:rPr b="1"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Selección de la tecnología de base de datos: </a:t>
            </a:r>
            <a:r>
              <a:rPr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bases de datos relacionales (como MySQL, PostgreSQL) para estructuras de datos altamente relacionadas, bases de datos NoSQL (como MongoDB, Cassandra).</a:t>
            </a:r>
            <a:endParaRPr b="0" i="0" sz="16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683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200"/>
              <a:buFont typeface="Rubik"/>
              <a:buChar char="◆"/>
            </a:pPr>
            <a:r>
              <a:rPr b="1"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Modelado de datos:</a:t>
            </a:r>
            <a:r>
              <a:rPr b="1" i="0" lang="en-US" sz="1600" u="none" cap="none" strike="noStrike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M</a:t>
            </a:r>
            <a:r>
              <a:rPr i="0" lang="en-US" sz="1600" u="none" cap="none" strike="noStrike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odelado de datos para estructurar la información y definir las relaciones entre las entidades.</a:t>
            </a:r>
            <a:endParaRPr i="0" sz="16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683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200"/>
              <a:buFont typeface="Rubik"/>
              <a:buChar char="◆"/>
            </a:pPr>
            <a:r>
              <a:rPr b="1"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Almacenamiento y acceso a datos: </a:t>
            </a:r>
            <a:r>
              <a:rPr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Patrones de acceso a datos de la aplicación y diseñar una estrategia para el almacenamiento y recuperación eficientes de los datos. Esto puede incluir la creación de índices, la optimización de consultas.</a:t>
            </a:r>
            <a:endParaRPr i="0" sz="16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800"/>
              <a:buFont typeface="Rubik"/>
              <a:buChar char="◆"/>
            </a:pPr>
            <a:r>
              <a:rPr b="1"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Escalabilidad y disponibilidad: </a:t>
            </a:r>
            <a:r>
              <a:rPr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Diseñar la capa de datos para que sea escalable y capaz de manejar un crecimiento de datos y tráfico creciente. Esto puede implicar la replicación de bases de datos.</a:t>
            </a:r>
            <a:endParaRPr sz="16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600"/>
              <a:buFont typeface="Rubik"/>
              <a:buChar char="◆"/>
            </a:pPr>
            <a:r>
              <a:rPr b="1"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Seguridad y privacidad: </a:t>
            </a:r>
            <a:r>
              <a:rPr lang="en-US" sz="16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Diseño de la capa de datos debe considerar la seguridad y la privacidad de los datos. Esto incluye la implementación de medidas de seguridad, como autenticación, autorización y cifrado de datos sensibles. También se deben cumplir las regulaciones de protección de datos y privacidad aplicables.</a:t>
            </a:r>
            <a:endParaRPr sz="16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reencoded.png" id="204" name="Google Shape;204;g1e439e048a8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" y="415016"/>
            <a:ext cx="1381125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e439e048a8_0_115"/>
          <p:cNvSpPr/>
          <p:nvPr/>
        </p:nvSpPr>
        <p:spPr>
          <a:xfrm>
            <a:off x="685800" y="634091"/>
            <a:ext cx="595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6" name="Google Shape;206;g1e439e048a8_0_115"/>
          <p:cNvSpPr/>
          <p:nvPr/>
        </p:nvSpPr>
        <p:spPr>
          <a:xfrm>
            <a:off x="13706475" y="634091"/>
            <a:ext cx="762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800"/>
              <a:buFont typeface="Rubik Light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 Light"/>
                <a:ea typeface="Rubik Light"/>
                <a:cs typeface="Rubik Light"/>
                <a:sym typeface="Rubik Light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7" name="Google Shape;207;g1e439e048a8_0_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444" y="8361243"/>
            <a:ext cx="924981" cy="930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g1e439e048a8_0_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25" y="7590150"/>
            <a:ext cx="1427519" cy="143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4" name="Google Shape;214;g1e439e048a8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39560"/>
            <a:ext cx="15240000" cy="18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e439e048a8_0_127"/>
          <p:cNvSpPr/>
          <p:nvPr/>
        </p:nvSpPr>
        <p:spPr>
          <a:xfrm>
            <a:off x="685800" y="1074600"/>
            <a:ext cx="10806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1B2487"/>
                </a:solidFill>
                <a:latin typeface="Rubik Medium"/>
                <a:ea typeface="Rubik Medium"/>
                <a:cs typeface="Rubik Medium"/>
                <a:sym typeface="Rubik Medium"/>
              </a:rPr>
              <a:t>Volumetría</a:t>
            </a:r>
            <a:r>
              <a:rPr b="0" i="0" lang="en-US" sz="4800" u="none" cap="none" strike="noStrike">
                <a:solidFill>
                  <a:srgbClr val="1B2487"/>
                </a:solidFill>
                <a:latin typeface="Rubik Medium"/>
                <a:ea typeface="Rubik Medium"/>
                <a:cs typeface="Rubik Medium"/>
                <a:sym typeface="Rubik Medium"/>
              </a:rPr>
              <a:t>:</a:t>
            </a:r>
            <a:endParaRPr b="0" i="0" sz="48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4800"/>
              <a:buFont typeface="Rubik Medium"/>
              <a:buNone/>
            </a:pPr>
            <a:r>
              <a:t/>
            </a:r>
            <a:endParaRPr b="0" i="0" sz="48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16" name="Google Shape;216;g1e439e048a8_0_127"/>
          <p:cNvSpPr/>
          <p:nvPr/>
        </p:nvSpPr>
        <p:spPr>
          <a:xfrm>
            <a:off x="746900" y="1949550"/>
            <a:ext cx="13941300" cy="7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900"/>
              <a:buFont typeface="Rubik"/>
              <a:buChar char="➔"/>
            </a:pP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La volumetría de datos tiene un impacto directo en el rendimiento, la escalabilidad y los costos del sistema. Al considerar la volumetría, </a:t>
            </a:r>
            <a:r>
              <a:rPr i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se </a:t>
            </a:r>
            <a:r>
              <a:rPr i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debe</a:t>
            </a:r>
            <a:r>
              <a:rPr i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evaluar aspectos como:</a:t>
            </a:r>
            <a:endParaRPr i="1"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900"/>
              <a:buFont typeface="Rubik"/>
              <a:buChar char="●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Rendimiento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: A medida que la cantidad de datos aumenta, es fundamental diseñar una estructura de datos y consultas eficientes que permitan un acceso rápido y una respuesta rápida a las consultas.</a:t>
            </a:r>
            <a:b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</a:b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900"/>
              <a:buFont typeface="Rubik"/>
              <a:buChar char="●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Escalabilidad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: La capacidad del sistema para manejar un volumen creciente de datos debe ser considerada desde el </a:t>
            </a:r>
            <a:r>
              <a:rPr i="1" lang="en-US" sz="1900" u="sng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inicio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. Esto puede implicar el uso de tecnologías escalables, como bases de datos distribuidas o el uso de técnicas de particionamiento de datos para distribuir la carga en varios servidores.</a:t>
            </a:r>
            <a:b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</a:b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900"/>
              <a:buFont typeface="Rubik"/>
              <a:buChar char="●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Almacenamiento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: La cantidad de datos también impacta en los requerimientos de almacenamiento. Es importante estimar el espacio necesario para almacenar los datos y seleccionar una solución de almacenamiento adecuada.</a:t>
            </a:r>
            <a:b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</a:b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900"/>
              <a:buFont typeface="Rubik"/>
              <a:buChar char="●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Copias de seguridad y recuperación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: Con una mayor volumetría de datos, se deben considerar las políticas de copias de seguridad y recuperación para garantizar la integridad y disponibilidad de los datos.</a:t>
            </a:r>
            <a:b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</a:b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900"/>
              <a:buFont typeface="Rubik"/>
              <a:buChar char="●"/>
            </a:pPr>
            <a:r>
              <a:rPr b="1" lang="en-US" sz="1900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Costos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: La volumetría de datos también puede influir en los costos asociados con el almacenamiento, el procesamiento y la gestión de los datos.</a:t>
            </a: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reencoded.png" id="217" name="Google Shape;217;g1e439e048a8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" y="415016"/>
            <a:ext cx="1381125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e439e048a8_0_127"/>
          <p:cNvSpPr/>
          <p:nvPr/>
        </p:nvSpPr>
        <p:spPr>
          <a:xfrm>
            <a:off x="685800" y="634091"/>
            <a:ext cx="595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9" name="Google Shape;219;g1e439e048a8_0_127"/>
          <p:cNvSpPr/>
          <p:nvPr/>
        </p:nvSpPr>
        <p:spPr>
          <a:xfrm>
            <a:off x="13706475" y="634091"/>
            <a:ext cx="762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800"/>
              <a:buFont typeface="Rubik Light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 Light"/>
                <a:ea typeface="Rubik Light"/>
                <a:cs typeface="Rubik Light"/>
                <a:sym typeface="Rubik Light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0" name="Google Shape;220;g1e439e048a8_0_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03553" y="1730239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g1e439e048a8_0_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08275" y="1301275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7" name="Google Shape;227;g25716c42660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39560"/>
            <a:ext cx="15240000" cy="18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5716c42660_0_22"/>
          <p:cNvSpPr/>
          <p:nvPr/>
        </p:nvSpPr>
        <p:spPr>
          <a:xfrm>
            <a:off x="1103575" y="2000450"/>
            <a:ext cx="130197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rgbClr val="1B2487"/>
                </a:solidFill>
                <a:latin typeface="Rubik Medium"/>
                <a:ea typeface="Rubik Medium"/>
                <a:cs typeface="Rubik Medium"/>
                <a:sym typeface="Rubik Medium"/>
              </a:rPr>
              <a:t>Diseño de la capa de lógica de negocio: componentes, servicios y reglas de negocio.</a:t>
            </a:r>
            <a:endParaRPr b="0" i="0" sz="11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9" name="Google Shape;229;g25716c42660_0_22"/>
          <p:cNvSpPr/>
          <p:nvPr/>
        </p:nvSpPr>
        <p:spPr>
          <a:xfrm>
            <a:off x="977175" y="3802250"/>
            <a:ext cx="13304700" cy="5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500"/>
              <a:buFont typeface="Rubik"/>
              <a:buChar char="◆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Componentes de lógica de negocio: 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Identificar los diferentes componentes que componen la lógica de negocio de la aplicación. Estos componentes representan las diferentes funcionalidades y procesos de negocio que la aplicación debe realizar. Pueden ser módulos, clases, servicios o cualquier unidad lógica que encapsule una funcionalidad específica.</a:t>
            </a: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73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500"/>
              <a:buFont typeface="Rubik"/>
              <a:buChar char="◆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Servicios: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Definir servicios que encapsulan la lógica de negocio relacionada y proporcionan una interfaz para interactuar con ella. Estos servicios pueden ser expuestos a través de una API y son responsables de recibir las solicitudes de los clientes, realizar las operaciones necesarias y devolver las respuestas correspondientes. Los servicios pueden ser agrupados en función de la coherencia de la lógica de negocio que encapsulan.</a:t>
            </a: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73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500"/>
              <a:buFont typeface="Rubik"/>
              <a:buChar char="◆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Reglas de negocio: 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Identificar y definir las reglas y políticas que gobiernan la lógica empresarial de la aplicación. Estas reglas representan las condiciones, restricciones y comportamientos que guían el funcionamiento de la aplicación. Pueden incluir validaciones, cálculos, procesamiento de datos y cualquier otra lógica que modele y defina el comportamiento deseado de la aplicación.</a:t>
            </a: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reencoded.png" id="230" name="Google Shape;230;g25716c42660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" y="415016"/>
            <a:ext cx="1381125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5716c42660_0_22"/>
          <p:cNvSpPr/>
          <p:nvPr/>
        </p:nvSpPr>
        <p:spPr>
          <a:xfrm>
            <a:off x="685800" y="634091"/>
            <a:ext cx="595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2" name="Google Shape;232;g25716c42660_0_22"/>
          <p:cNvSpPr/>
          <p:nvPr/>
        </p:nvSpPr>
        <p:spPr>
          <a:xfrm>
            <a:off x="13706475" y="634091"/>
            <a:ext cx="762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800"/>
              <a:buFont typeface="Rubik Light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 Light"/>
                <a:ea typeface="Rubik Light"/>
                <a:cs typeface="Rubik Light"/>
                <a:sym typeface="Rubik Light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3" name="Google Shape;233;g25716c42660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78" y="8769939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g25716c42660_0_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8340975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0" name="Google Shape;240;g25716c42660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39560"/>
            <a:ext cx="15240000" cy="18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5716c42660_0_41"/>
          <p:cNvSpPr/>
          <p:nvPr/>
        </p:nvSpPr>
        <p:spPr>
          <a:xfrm>
            <a:off x="977175" y="2192775"/>
            <a:ext cx="13304700" cy="58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500"/>
              <a:buFont typeface="Rubik"/>
              <a:buChar char="◆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Separación de preocupaciones: 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Es importante separar claramente la lógica de negocio de otros aspectos de la aplicación, como la interfaz de usuario y el acceso a datos. Esto permite un diseño más modular y facilita el mantenimiento y la evolución de la lógica empresarial de manera independiente.</a:t>
            </a:r>
            <a:b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</a:b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73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500"/>
              <a:buFont typeface="Rubik"/>
              <a:buChar char="◆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Reutilización y modularidad: 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Buscar oportunidades para diseñar la lógica de negocio de manera modular y reutilizable. Identificar componentes o servicios que puedan ser compartidos y utilizados en diferentes partes de la aplicación para evitar la duplicación de código y promover la consistencia y eficiencia en el desarrollo.</a:t>
            </a:r>
            <a:b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</a:b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735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500"/>
              <a:buFont typeface="Rubik"/>
              <a:buChar char="◆"/>
            </a:pPr>
            <a:r>
              <a:rPr b="1"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Pruebas y validación: </a:t>
            </a:r>
            <a:r>
              <a:rPr lang="en-US" sz="19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Planificar la forma en que se probará y validará las reglas de negocio y los componentes de lógica de negocio. Esto puede incluir el diseño de casos de prueba y la implementación de pruebas automatizadas para asegurar que la lógica empresarial funcione correctamente y cumpla con los requisitos y objetivos establecidos.</a:t>
            </a:r>
            <a:endParaRPr sz="19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reencoded.png" id="242" name="Google Shape;242;g25716c42660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" y="415016"/>
            <a:ext cx="1381125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5716c42660_0_41"/>
          <p:cNvSpPr/>
          <p:nvPr/>
        </p:nvSpPr>
        <p:spPr>
          <a:xfrm>
            <a:off x="685800" y="634091"/>
            <a:ext cx="595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4" name="Google Shape;244;g25716c42660_0_41"/>
          <p:cNvSpPr/>
          <p:nvPr/>
        </p:nvSpPr>
        <p:spPr>
          <a:xfrm>
            <a:off x="13706475" y="634091"/>
            <a:ext cx="762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800"/>
              <a:buFont typeface="Rubik Light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 Light"/>
                <a:ea typeface="Rubik Light"/>
                <a:cs typeface="Rubik Light"/>
                <a:sym typeface="Rubik Light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5" name="Google Shape;245;g25716c42660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128" y="8630376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g25716c42660_0_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850" y="8201413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g1e439e048a8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g1e439e048a8_0_25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76386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g1e439e048a8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103" y="1978582"/>
            <a:ext cx="1057276" cy="105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g1e439e048a8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e439e048a8_0_25"/>
          <p:cNvSpPr/>
          <p:nvPr/>
        </p:nvSpPr>
        <p:spPr>
          <a:xfrm>
            <a:off x="600075" y="231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7" name="Google Shape;257;g1e439e048a8_0_25"/>
          <p:cNvSpPr/>
          <p:nvPr/>
        </p:nvSpPr>
        <p:spPr>
          <a:xfrm>
            <a:off x="12925425" y="231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e439e048a8_0_25"/>
          <p:cNvSpPr/>
          <p:nvPr/>
        </p:nvSpPr>
        <p:spPr>
          <a:xfrm>
            <a:off x="981675" y="3656200"/>
            <a:ext cx="40749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ubik SemiBold"/>
              <a:buChar char="●"/>
            </a:pPr>
            <a:r>
              <a:rPr b="1" lang="en-US" sz="31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Protocolos de chat y transmisión:</a:t>
            </a:r>
            <a:endParaRPr b="1" i="0" sz="31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259" name="Google Shape;259;g1e439e048a8_0_25"/>
          <p:cNvSpPr/>
          <p:nvPr/>
        </p:nvSpPr>
        <p:spPr>
          <a:xfrm>
            <a:off x="7133025" y="2045250"/>
            <a:ext cx="7491000" cy="6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Rubik"/>
                <a:ea typeface="Rubik"/>
                <a:cs typeface="Rubik"/>
                <a:sym typeface="Rubik"/>
              </a:rPr>
              <a:t>RTMP</a:t>
            </a:r>
            <a:r>
              <a:rPr lang="en-US" sz="1900">
                <a:latin typeface="Rubik"/>
                <a:ea typeface="Rubik"/>
                <a:cs typeface="Rubik"/>
                <a:sym typeface="Rubik"/>
              </a:rPr>
              <a:t> es un protocolo patentado desarrollado por Adobe Systems para transmitir audio, video y datos a través de Internet. Se usa comúnmente en aplicaciones de transmisión de video y proporciona comunicación de baja latencia entre clientes y servidores. Sin embargo, debido a su dependencia de Flash Player, su popularidad ha disminuido en los últimos años.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900">
                <a:latin typeface="Rubik"/>
                <a:ea typeface="Rubik"/>
                <a:cs typeface="Rubik"/>
                <a:sym typeface="Rubik"/>
              </a:rPr>
              <a:t>Nota:</a:t>
            </a:r>
            <a:r>
              <a:rPr lang="en-US" sz="1900">
                <a:latin typeface="Rubik"/>
                <a:ea typeface="Rubik"/>
                <a:cs typeface="Rubik"/>
                <a:sym typeface="Rubik"/>
              </a:rPr>
              <a:t> Dado que RTMP tiene limitaciones en términos de compatibilidad y se ha vuelto menos relevante en comparación con los estándares y protocolos más modernos, se recomienda utilizar soluciones basadas en tecnologías como HLS, DASH o WebRTC para la transmisión de contenido multimedia en tiempo real en entornos web y móviles. Estas tecnologías son ampliamente admitidas y proporcionan una mejor compatibilidad, rendimiento y calidad del contenido.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0" name="Google Shape;260;g1e439e048a8_0_25"/>
          <p:cNvSpPr/>
          <p:nvPr/>
        </p:nvSpPr>
        <p:spPr>
          <a:xfrm>
            <a:off x="7133025" y="1412325"/>
            <a:ext cx="77217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rgbClr val="0473FF"/>
                </a:solidFill>
                <a:latin typeface="Rubik"/>
                <a:ea typeface="Rubik"/>
                <a:cs typeface="Rubik"/>
                <a:sym typeface="Rubik"/>
              </a:rPr>
              <a:t>4.1: RTMP (Protocolo de mensajería en tiempo real)</a:t>
            </a:r>
            <a:endParaRPr b="0" i="0" sz="2500" u="none" cap="none" strike="noStrike">
              <a:solidFill>
                <a:srgbClr val="0473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reencoded.png" id="261" name="Google Shape;261;g1e439e048a8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128" y="8630376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g1e439e048a8_0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850" y="8201413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8" name="Google Shape;268;g1e439e048a8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g1e439e048a8_0_3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76386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g1e439e048a8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103" y="1978582"/>
            <a:ext cx="1057276" cy="105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g1e439e048a8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e439e048a8_0_38"/>
          <p:cNvSpPr/>
          <p:nvPr/>
        </p:nvSpPr>
        <p:spPr>
          <a:xfrm>
            <a:off x="6601600" y="3529750"/>
            <a:ext cx="82056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WebRTC es un proyecto de código abierto que permite la comunicación de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audio, video y datos en tiempo real en navegadores web y aplicaciones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móviles. Admite conexiones punto a punto, lo que reduce la latencia y la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carga del servidor. WebRTC se usa ampliamente en videoconferencias,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juegos en línea y otras aplicaciones que requieren comunicación en tiempo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real.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3" name="Google Shape;273;g1e439e048a8_0_38"/>
          <p:cNvSpPr/>
          <p:nvPr/>
        </p:nvSpPr>
        <p:spPr>
          <a:xfrm>
            <a:off x="600075" y="231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4" name="Google Shape;274;g1e439e048a8_0_38"/>
          <p:cNvSpPr/>
          <p:nvPr/>
        </p:nvSpPr>
        <p:spPr>
          <a:xfrm>
            <a:off x="12925425" y="231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e439e048a8_0_38"/>
          <p:cNvSpPr/>
          <p:nvPr/>
        </p:nvSpPr>
        <p:spPr>
          <a:xfrm>
            <a:off x="981675" y="3656200"/>
            <a:ext cx="4217100" cy="27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ubik SemiBold"/>
              <a:buChar char="●"/>
            </a:pPr>
            <a:r>
              <a:rPr b="1" lang="en-US" sz="31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4.2: WebRTC (Comunicación web en tiempo real)</a:t>
            </a:r>
            <a:endParaRPr b="1" i="0" sz="31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276" name="Google Shape;276;g1e439e048a8_0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128" y="8630376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g1e439e048a8_0_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850" y="8201413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3" name="Google Shape;283;g1e439e048a8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g1e439e048a8_0_5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76386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g1e439e048a8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103" y="1978582"/>
            <a:ext cx="1057276" cy="105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g1e439e048a8_0_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e439e048a8_0_52"/>
          <p:cNvSpPr/>
          <p:nvPr/>
        </p:nvSpPr>
        <p:spPr>
          <a:xfrm>
            <a:off x="6601600" y="3529750"/>
            <a:ext cx="8205600" cy="23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WebSocket es un protocolo de comunicación que permite la comunicación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bidireccional de dúplex completo entre un cliente y un servidor a través de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una única conexión de larga duración. Debido a su baja latencia y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capacidades de comunicación eficientes, WebSocket se usa a menudo para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aplicaciones en tiempo real como chat, notificaciones y actualizaciones en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vivo.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8" name="Google Shape;288;g1e439e048a8_0_52"/>
          <p:cNvSpPr/>
          <p:nvPr/>
        </p:nvSpPr>
        <p:spPr>
          <a:xfrm>
            <a:off x="600075" y="231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9" name="Google Shape;289;g1e439e048a8_0_52"/>
          <p:cNvSpPr/>
          <p:nvPr/>
        </p:nvSpPr>
        <p:spPr>
          <a:xfrm>
            <a:off x="12925425" y="231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1e439e048a8_0_52"/>
          <p:cNvSpPr/>
          <p:nvPr/>
        </p:nvSpPr>
        <p:spPr>
          <a:xfrm>
            <a:off x="1328475" y="4066750"/>
            <a:ext cx="38628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ubik SemiBold"/>
              <a:buChar char="●"/>
            </a:pPr>
            <a:r>
              <a:rPr b="1" lang="en-US" sz="31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4.3: WebSocket:</a:t>
            </a:r>
            <a:endParaRPr b="1" sz="31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291" name="Google Shape;291;g1e439e048a8_0_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128" y="8630376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g1e439e048a8_0_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850" y="8201413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1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4153" y="432249"/>
            <a:ext cx="1076318" cy="1076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667000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75" y="3200400"/>
            <a:ext cx="93726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75" y="6591300"/>
            <a:ext cx="93726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75" y="4267200"/>
            <a:ext cx="93726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" name="Google Shape;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75" y="7658100"/>
            <a:ext cx="93726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75" y="5429250"/>
            <a:ext cx="93726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3933825" y="2638425"/>
            <a:ext cx="9134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highlight>
                  <a:srgbClr val="16DB94"/>
                </a:highlight>
                <a:latin typeface="Rubik"/>
                <a:ea typeface="Rubik"/>
                <a:cs typeface="Rubik"/>
                <a:sym typeface="Rubik"/>
              </a:rPr>
              <a:t>Día 1: Introducción a la Arquitectura de Sistemas</a:t>
            </a:r>
            <a:endParaRPr b="0" i="0" sz="2700" u="none" cap="none" strike="noStrike">
              <a:solidFill>
                <a:schemeClr val="dk1"/>
              </a:solidFill>
              <a:highlight>
                <a:srgbClr val="16DB9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13068300" y="2638425"/>
            <a:ext cx="257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3933825" y="4867275"/>
            <a:ext cx="8963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Día 3: Integración de Sistemas y Servicios</a:t>
            </a:r>
            <a:endParaRPr b="0" i="0" sz="27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2906375" y="4867275"/>
            <a:ext cx="4191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3933825" y="7077075"/>
            <a:ext cx="9010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Día 5: Casos Prácticos y Conclusiones</a:t>
            </a:r>
            <a:endParaRPr b="0" i="0" sz="27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12915900" y="7077075"/>
            <a:ext cx="40957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5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3933825" y="3705225"/>
            <a:ext cx="9010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highlight>
                  <a:srgbClr val="FF9900"/>
                </a:highlight>
                <a:latin typeface="Rubik"/>
                <a:ea typeface="Rubik"/>
                <a:cs typeface="Rubik"/>
                <a:sym typeface="Rubik"/>
              </a:rPr>
              <a:t>Día 2: Diseño de la Arquitectura de Sistemas</a:t>
            </a:r>
            <a:endParaRPr b="0" i="0" sz="2700" u="none" cap="none" strike="noStrike">
              <a:solidFill>
                <a:srgbClr val="FFFFFF"/>
              </a:solidFill>
              <a:highlight>
                <a:srgbClr val="FF9900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12896850" y="3705225"/>
            <a:ext cx="4286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3933825" y="6029325"/>
            <a:ext cx="9010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Día 4: Escalabilidad y Rendimiento</a:t>
            </a:r>
            <a:endParaRPr b="0" i="0" sz="27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12944475" y="6029325"/>
            <a:ext cx="3810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"/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 txBox="1"/>
          <p:nvPr/>
        </p:nvSpPr>
        <p:spPr>
          <a:xfrm>
            <a:off x="3733275" y="13522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50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Temario: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19129" y="8462017"/>
            <a:ext cx="2749346" cy="54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8" name="Google Shape;298;g1e439e048a8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g1e439e048a8_0_6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76386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0" name="Google Shape;300;g1e439e048a8_0_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103" y="1978582"/>
            <a:ext cx="1057276" cy="105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g1e439e048a8_0_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e439e048a8_0_66"/>
          <p:cNvSpPr/>
          <p:nvPr/>
        </p:nvSpPr>
        <p:spPr>
          <a:xfrm>
            <a:off x="6601600" y="3529750"/>
            <a:ext cx="82242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Server-Sent Events (SSE) es una tecnología que permite a los servidores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enviar actualizaciones de clientes a través de una conexión HTTP. Está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diseñado para la comunicación unidireccional en tiempo real del servidor al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cliente, lo que lo hace adecuado para aplicaciones como actualizaciones en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vivo, fuentes de noticias y notificaciones.</a:t>
            </a:r>
            <a:endParaRPr sz="17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3" name="Google Shape;303;g1e439e048a8_0_66"/>
          <p:cNvSpPr/>
          <p:nvPr/>
        </p:nvSpPr>
        <p:spPr>
          <a:xfrm>
            <a:off x="600075" y="231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4" name="Google Shape;304;g1e439e048a8_0_66"/>
          <p:cNvSpPr/>
          <p:nvPr/>
        </p:nvSpPr>
        <p:spPr>
          <a:xfrm>
            <a:off x="12925425" y="231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e439e048a8_0_66"/>
          <p:cNvSpPr/>
          <p:nvPr/>
        </p:nvSpPr>
        <p:spPr>
          <a:xfrm>
            <a:off x="981675" y="3656200"/>
            <a:ext cx="45981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ubik SemiBold"/>
              <a:buChar char="●"/>
            </a:pPr>
            <a:r>
              <a:rPr b="1" lang="en-US" sz="31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4.4: SSE (Eventos enviados por el servidor)</a:t>
            </a:r>
            <a:endParaRPr b="1" i="0" sz="31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306" name="Google Shape;306;g1e439e048a8_0_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128" y="8630376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7" name="Google Shape;307;g1e439e048a8_0_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850" y="8201413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3" name="Google Shape;313;g1e439e048a8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g1e439e048a8_0_88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64511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g1e439e048a8_0_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103" y="1978582"/>
            <a:ext cx="1057276" cy="105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g1e439e048a8_0_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e439e048a8_0_88"/>
          <p:cNvSpPr/>
          <p:nvPr/>
        </p:nvSpPr>
        <p:spPr>
          <a:xfrm>
            <a:off x="6601600" y="3529750"/>
            <a:ext cx="82242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El sondeo breve implica que los clientes envíen repetidamente solicitudes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HTTP al servidor para buscar nuevas actualizaciones. Si bien es fácil de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implementar, el sondeo breve puede resultar en una alta carga del servidor y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una mayor latencia debido al sondeo constante, especialmente cuando las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actualizaciones son poco frecuentes.</a:t>
            </a:r>
            <a:endParaRPr sz="17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8" name="Google Shape;318;g1e439e048a8_0_88"/>
          <p:cNvSpPr/>
          <p:nvPr/>
        </p:nvSpPr>
        <p:spPr>
          <a:xfrm>
            <a:off x="600075" y="231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9" name="Google Shape;319;g1e439e048a8_0_88"/>
          <p:cNvSpPr/>
          <p:nvPr/>
        </p:nvSpPr>
        <p:spPr>
          <a:xfrm>
            <a:off x="12925425" y="231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1e439e048a8_0_88"/>
          <p:cNvSpPr/>
          <p:nvPr/>
        </p:nvSpPr>
        <p:spPr>
          <a:xfrm>
            <a:off x="981675" y="3656200"/>
            <a:ext cx="45981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ubik SemiBold"/>
              <a:buChar char="●"/>
            </a:pPr>
            <a:r>
              <a:rPr b="1" lang="en-US" sz="31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4.5: Sondeo corto de HTTP</a:t>
            </a:r>
            <a:endParaRPr b="1" i="0" sz="31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321" name="Google Shape;321;g1e439e048a8_0_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128" y="8630376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g1e439e048a8_0_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850" y="8201413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8" name="Google Shape;328;g25716c42660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g25716c42660_0_86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64511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g25716c42660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103" y="1978582"/>
            <a:ext cx="1057276" cy="105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1" name="Google Shape;331;g25716c42660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5716c42660_0_86"/>
          <p:cNvSpPr/>
          <p:nvPr/>
        </p:nvSpPr>
        <p:spPr>
          <a:xfrm>
            <a:off x="6601600" y="3529750"/>
            <a:ext cx="82242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El sondeo largo es una mejora con respecto al sondeo corto, en el que el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cliente envía una solicitud al servidor y el servidor mantiene abierta la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solicitud hasta que haya nuevos datos disponibles. Este enfoque reduce la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cantidad de solicitudes y la carga del servidor, pero aún puede sufrir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problemas de latencia y requiere una administración cuidadosa de los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recursos del servidor.</a:t>
            </a:r>
            <a:endParaRPr sz="17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3" name="Google Shape;333;g25716c42660_0_86"/>
          <p:cNvSpPr/>
          <p:nvPr/>
        </p:nvSpPr>
        <p:spPr>
          <a:xfrm>
            <a:off x="600075" y="231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4" name="Google Shape;334;g25716c42660_0_86"/>
          <p:cNvSpPr/>
          <p:nvPr/>
        </p:nvSpPr>
        <p:spPr>
          <a:xfrm>
            <a:off x="12925425" y="231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5716c42660_0_86"/>
          <p:cNvSpPr/>
          <p:nvPr/>
        </p:nvSpPr>
        <p:spPr>
          <a:xfrm>
            <a:off x="981675" y="3656200"/>
            <a:ext cx="45981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ubik SemiBold"/>
              <a:buChar char="●"/>
            </a:pPr>
            <a:r>
              <a:rPr b="1" lang="en-US" sz="31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4.6: Sondeo largo de HTTP</a:t>
            </a:r>
            <a:endParaRPr b="1" sz="31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336" name="Google Shape;336;g25716c42660_0_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128" y="8630376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7" name="Google Shape;337;g25716c42660_0_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850" y="8201413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3" name="Google Shape;343;g25716c42660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4" name="Google Shape;344;g25716c42660_0_100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64511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g25716c42660_0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103" y="1978582"/>
            <a:ext cx="1057276" cy="105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g25716c42660_0_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5716c42660_0_100"/>
          <p:cNvSpPr/>
          <p:nvPr/>
        </p:nvSpPr>
        <p:spPr>
          <a:xfrm>
            <a:off x="6601600" y="3529750"/>
            <a:ext cx="82242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Los webhooks son devoluciones de llamada HTTP definidas por el usuario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desencadenadas por eventos específicos en un sistema. Cuando ocurre un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evento, el sitio de origen realiza una solicitud HTTP a la URL configurada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para el webhook. Este enfoque permite una comunicación eficiente basada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en eventos entre diferentes sistemas o servicios</a:t>
            </a:r>
            <a:r>
              <a:rPr lang="en-US" sz="1700">
                <a:latin typeface="Rubik"/>
                <a:ea typeface="Rubik"/>
                <a:cs typeface="Rubik"/>
                <a:sym typeface="Rubik"/>
              </a:rPr>
              <a:t>.</a:t>
            </a:r>
            <a:endParaRPr sz="17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8" name="Google Shape;348;g25716c42660_0_100"/>
          <p:cNvSpPr/>
          <p:nvPr/>
        </p:nvSpPr>
        <p:spPr>
          <a:xfrm>
            <a:off x="600075" y="231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9" name="Google Shape;349;g25716c42660_0_100"/>
          <p:cNvSpPr/>
          <p:nvPr/>
        </p:nvSpPr>
        <p:spPr>
          <a:xfrm>
            <a:off x="12925425" y="231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25716c42660_0_100"/>
          <p:cNvSpPr/>
          <p:nvPr/>
        </p:nvSpPr>
        <p:spPr>
          <a:xfrm>
            <a:off x="981675" y="3656200"/>
            <a:ext cx="45981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ubik SemiBold"/>
              <a:buChar char="●"/>
            </a:pPr>
            <a:r>
              <a:rPr b="1" lang="en-US" sz="31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4.7: Webhook</a:t>
            </a:r>
            <a:endParaRPr b="1" sz="31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351" name="Google Shape;351;g25716c42660_0_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128" y="8630376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g25716c42660_0_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850" y="8201413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8" name="Google Shape;358;g25716c42660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g25716c42660_0_11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64511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g25716c42660_0_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7103" y="1978582"/>
            <a:ext cx="1057276" cy="105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g25716c42660_0_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5716c42660_0_114"/>
          <p:cNvSpPr/>
          <p:nvPr/>
        </p:nvSpPr>
        <p:spPr>
          <a:xfrm>
            <a:off x="6601600" y="3529750"/>
            <a:ext cx="82242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Las API de flujo permiten a los clientes consumir un flujo continuo de datos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desde un servidor, a menudo mediante conexiones HTTP o WebSocket. Estas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API están diseñadas para aplicaciones que requieren actualizaciones en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tiempo real, como fuentes de redes sociales, datos del mercado de valores o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análisis en vivo.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Al comprender y utilizar estos protocolos de chat y transmisión, los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desarrolladores pueden crear aplicaciones receptivas en tiempo real que se</a:t>
            </a:r>
            <a:endParaRPr sz="17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Rubik"/>
                <a:ea typeface="Rubik"/>
                <a:cs typeface="Rubik"/>
                <a:sym typeface="Rubik"/>
              </a:rPr>
              <a:t>adaptan a varios casos de uso y brindan experiencias de usuario atractivas.</a:t>
            </a:r>
            <a:endParaRPr sz="17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3" name="Google Shape;363;g25716c42660_0_114"/>
          <p:cNvSpPr/>
          <p:nvPr/>
        </p:nvSpPr>
        <p:spPr>
          <a:xfrm>
            <a:off x="600075" y="231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4" name="Google Shape;364;g25716c42660_0_114"/>
          <p:cNvSpPr/>
          <p:nvPr/>
        </p:nvSpPr>
        <p:spPr>
          <a:xfrm>
            <a:off x="12925425" y="231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5716c42660_0_114"/>
          <p:cNvSpPr/>
          <p:nvPr/>
        </p:nvSpPr>
        <p:spPr>
          <a:xfrm>
            <a:off x="981675" y="3656200"/>
            <a:ext cx="45981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ubik SemiBold"/>
              <a:buChar char="●"/>
            </a:pPr>
            <a:r>
              <a:rPr b="1" lang="en-US" sz="31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4.8: API de transmisión</a:t>
            </a:r>
            <a:endParaRPr b="1" sz="31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366" name="Google Shape;366;g25716c42660_0_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128" y="8630376"/>
            <a:ext cx="535697" cy="517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7" name="Google Shape;367;g25716c42660_0_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850" y="8201413"/>
            <a:ext cx="826740" cy="80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3" name="Google Shape;373;g2533c5dba59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1" cy="952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g2533c5dba59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9345" y="894476"/>
            <a:ext cx="13120656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533c5dba59_0_228"/>
          <p:cNvSpPr/>
          <p:nvPr/>
        </p:nvSpPr>
        <p:spPr>
          <a:xfrm>
            <a:off x="628650" y="670638"/>
            <a:ext cx="942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3EEFC"/>
              </a:buClr>
              <a:buSzPts val="3000"/>
              <a:buFont typeface="Rubik"/>
              <a:buNone/>
            </a:pPr>
            <a:r>
              <a:rPr b="0" i="0" lang="en-US" sz="3000" u="none" cap="none" strike="noStrike">
                <a:solidFill>
                  <a:srgbClr val="E3EEFC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533c5dba59_0_228"/>
          <p:cNvSpPr/>
          <p:nvPr/>
        </p:nvSpPr>
        <p:spPr>
          <a:xfrm>
            <a:off x="5153025" y="3604859"/>
            <a:ext cx="54768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38"/>
              <a:buFont typeface="Rubik Light"/>
              <a:buNone/>
            </a:pPr>
            <a:r>
              <a:rPr b="0" i="0" lang="en-US" sz="10238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¡Gracias!</a:t>
            </a:r>
            <a:endParaRPr b="0" i="0" sz="10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g2533c5dba59_0_2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9982" y="5397923"/>
            <a:ext cx="2780036" cy="5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1211" y="0"/>
            <a:ext cx="918878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051211" cy="95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123450" y="1762875"/>
            <a:ext cx="5796300" cy="57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E3EEFC"/>
              </a:buClr>
              <a:buSzPts val="7200"/>
              <a:buFont typeface="Rubik"/>
              <a:buNone/>
            </a:pPr>
            <a:r>
              <a:rPr lang="en-US" sz="7200">
                <a:solidFill>
                  <a:srgbClr val="E3EEFC"/>
                </a:solidFill>
                <a:latin typeface="Rubik"/>
                <a:ea typeface="Rubik"/>
                <a:cs typeface="Rubik"/>
                <a:sym typeface="Rubik"/>
              </a:rPr>
              <a:t>Día 2: Diseño de la Arquitectura de Sistemas</a:t>
            </a:r>
            <a:endParaRPr b="0" i="0" sz="6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" name="Google Shape;5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4450" y="5948625"/>
            <a:ext cx="4545276" cy="34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10660650" y="5948637"/>
            <a:ext cx="2425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ubik Medium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Objetivos: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10722500" y="6454050"/>
            <a:ext cx="43242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None/>
            </a:pPr>
            <a:r>
              <a:rPr lang="en-US" sz="1800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Continuar</a:t>
            </a:r>
            <a:r>
              <a:rPr b="0" i="0" lang="en-US" sz="1800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nuestro primer diseño y modelado de sistemas en base un caso de uso para lograr desarrollar las Katas de arquitectura, adoptando el formato </a:t>
            </a:r>
            <a:r>
              <a:rPr b="1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bootcamp </a:t>
            </a:r>
            <a:r>
              <a:rPr b="0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que implica </a:t>
            </a:r>
            <a:r>
              <a:rPr b="1" i="1" lang="en-US" sz="1800" u="sng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interacciones constantes en tiempo real con los participantes.</a:t>
            </a:r>
            <a:endParaRPr b="1" i="1" sz="12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1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g252fee30d7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4153" y="432249"/>
            <a:ext cx="1076318" cy="1076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g252fee30d7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667000" cy="95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252fee30d78_0_0"/>
          <p:cNvSpPr txBox="1"/>
          <p:nvPr/>
        </p:nvSpPr>
        <p:spPr>
          <a:xfrm>
            <a:off x="3444050" y="5957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Clase 1:</a:t>
            </a:r>
            <a:endParaRPr b="0" i="0" sz="4800" u="none" cap="none" strike="noStrik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69" name="Google Shape;69;g252fee30d7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19129" y="8462017"/>
            <a:ext cx="2749346" cy="5461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252fee30d78_0_0"/>
          <p:cNvSpPr/>
          <p:nvPr/>
        </p:nvSpPr>
        <p:spPr>
          <a:xfrm>
            <a:off x="3758225" y="1597700"/>
            <a:ext cx="1008060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Sesión 1</a:t>
            </a:r>
            <a:endParaRPr b="1" i="0" sz="30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Char char="➔"/>
            </a:pPr>
            <a:r>
              <a:rPr lang="en-US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Prácticas y metodologías de diseño arquitectónico.</a:t>
            </a:r>
            <a:endParaRPr sz="2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Char char="➔"/>
            </a:pPr>
            <a:r>
              <a:rPr lang="en-US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Representación de la arquitectura: modelos y documentación.</a:t>
            </a:r>
            <a:br>
              <a:rPr b="1" i="0" lang="en-US" sz="2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i="0" lang="en-US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Sesión 2:</a:t>
            </a:r>
            <a:endParaRPr b="1" i="0" sz="30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Char char="➔"/>
            </a:pPr>
            <a:r>
              <a:rPr lang="en-US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Diseño de la capa de datos: bases de datos, almacenamiento y persistencia de datos.</a:t>
            </a:r>
            <a:endParaRPr sz="2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ubik"/>
              <a:buChar char="➔"/>
            </a:pPr>
            <a:r>
              <a:rPr lang="en-US" sz="24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Diseño de la capa de lógica de negocio: componentes, servicios y reglas de negocio.</a:t>
            </a:r>
            <a:endParaRPr sz="24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D1D1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" name="Google Shape;71;g252fee30d78_0_0"/>
          <p:cNvSpPr/>
          <p:nvPr/>
        </p:nvSpPr>
        <p:spPr>
          <a:xfrm>
            <a:off x="2966425" y="8321425"/>
            <a:ext cx="97380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"/>
              <a:buNone/>
            </a:pPr>
            <a:r>
              <a:rPr b="0" i="1" lang="en-US" sz="24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Tiempo de duración Aproximado: Dos sesiones de 45 min. Intermedio de 15 min.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2533c5dba5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4800" y="3405937"/>
            <a:ext cx="7105201" cy="3471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g2533c5dba59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39560"/>
            <a:ext cx="15240000" cy="18544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2533c5dba59_0_26"/>
          <p:cNvSpPr/>
          <p:nvPr/>
        </p:nvSpPr>
        <p:spPr>
          <a:xfrm>
            <a:off x="685800" y="1869150"/>
            <a:ext cx="14280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1B2487"/>
                </a:solidFill>
                <a:latin typeface="Rubik Medium"/>
                <a:ea typeface="Rubik Medium"/>
                <a:cs typeface="Rubik Medium"/>
                <a:sym typeface="Rubik Medium"/>
              </a:rPr>
              <a:t>Prácticas y metodologías de diseño arquitectónico</a:t>
            </a:r>
            <a:r>
              <a:rPr b="0" i="0" lang="en-US" sz="4500" u="none" cap="none" strike="noStrike">
                <a:solidFill>
                  <a:srgbClr val="1B2487"/>
                </a:solidFill>
                <a:latin typeface="Rubik Medium"/>
                <a:ea typeface="Rubik Medium"/>
                <a:cs typeface="Rubik Medium"/>
                <a:sym typeface="Rubik Medium"/>
              </a:rPr>
              <a:t>:</a:t>
            </a:r>
            <a:endParaRPr b="0" i="0" sz="45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4800"/>
              <a:buFont typeface="Rubik Medium"/>
              <a:buNone/>
            </a:pPr>
            <a:r>
              <a:t/>
            </a:r>
            <a:endParaRPr b="0" i="0" sz="4800" u="none" cap="none" strike="noStrike">
              <a:solidFill>
                <a:srgbClr val="1B2487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0" name="Google Shape;80;g2533c5dba59_0_26"/>
          <p:cNvSpPr/>
          <p:nvPr/>
        </p:nvSpPr>
        <p:spPr>
          <a:xfrm>
            <a:off x="858775" y="3097013"/>
            <a:ext cx="8052600" cy="57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2400"/>
              <a:buFont typeface="Rubik"/>
              <a:buNone/>
            </a:pP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E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xplicaremos</a:t>
            </a: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 cómo cargar archivos grandes de video e imagen en fragmentos usando URL firmadas. Este método puede mejorar</a:t>
            </a:r>
            <a:endParaRPr sz="24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significativamente la eficiencia y la confiabilidad de las cargas de archivos, especialmente en escenarios </a:t>
            </a:r>
            <a:b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donde las condiciones de la red no son las</a:t>
            </a:r>
            <a:endParaRPr sz="2400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ideales.</a:t>
            </a:r>
            <a:endParaRPr b="1" i="0" sz="24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reencoded.png" id="81" name="Google Shape;81;g2533c5dba59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00" y="415016"/>
            <a:ext cx="1381125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2533c5dba59_0_26"/>
          <p:cNvSpPr/>
          <p:nvPr/>
        </p:nvSpPr>
        <p:spPr>
          <a:xfrm>
            <a:off x="685800" y="634091"/>
            <a:ext cx="595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1B2487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" name="Google Shape;83;g2533c5dba59_0_26"/>
          <p:cNvSpPr/>
          <p:nvPr/>
        </p:nvSpPr>
        <p:spPr>
          <a:xfrm>
            <a:off x="13706475" y="634091"/>
            <a:ext cx="762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1B2487"/>
              </a:buClr>
              <a:buSzPts val="1800"/>
              <a:buFont typeface="Rubik Light"/>
              <a:buNone/>
            </a:pPr>
            <a:r>
              <a:rPr b="0" i="0" lang="en-US" sz="1800" u="none" cap="none" strike="noStrike">
                <a:solidFill>
                  <a:srgbClr val="1B2487"/>
                </a:solidFill>
                <a:latin typeface="Rubik Light"/>
                <a:ea typeface="Rubik Light"/>
                <a:cs typeface="Rubik Light"/>
                <a:sym typeface="Rubik Light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g2533c5dba59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g2533c5dba59_0_102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13711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g2533c5dba59_0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8730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g2533c5dba59_0_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2172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g2533c5dba59_0_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5633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g2533c5dba59_0_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533c5dba59_0_102"/>
          <p:cNvSpPr/>
          <p:nvPr/>
        </p:nvSpPr>
        <p:spPr>
          <a:xfrm>
            <a:off x="7134225" y="2022425"/>
            <a:ext cx="7491000" cy="3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Rubik"/>
                <a:ea typeface="Rubik"/>
                <a:cs typeface="Rubik"/>
                <a:sym typeface="Rubik"/>
              </a:rPr>
              <a:t>Las URL firmadas son URL especialmente diseñadas que otorgan acceso temporal y seguro a un recurso específico, como un objeto en el almacenamiento en la nube. Estas URL contienen una firma de autenticación que permite al usuario realizar una acción particular, como cargar o descargar un archivo, por un período limitado. Los proveedores de almacenamiento en la nube populares, como Amazon S3 y Google Cloud Storage, admiten la generación de URL firmadas. Este es un ejemplo de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Rubik"/>
                <a:ea typeface="Rubik"/>
                <a:cs typeface="Rubik"/>
                <a:sym typeface="Rubik"/>
              </a:rPr>
              <a:t>cómo se vería una URL firmada: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" name="Google Shape;96;g2533c5dba59_0_102"/>
          <p:cNvSpPr/>
          <p:nvPr/>
        </p:nvSpPr>
        <p:spPr>
          <a:xfrm>
            <a:off x="600075" y="612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7" name="Google Shape;97;g2533c5dba59_0_102"/>
          <p:cNvSpPr/>
          <p:nvPr/>
        </p:nvSpPr>
        <p:spPr>
          <a:xfrm>
            <a:off x="12925425" y="612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533c5dba59_0_102"/>
          <p:cNvSpPr/>
          <p:nvPr/>
        </p:nvSpPr>
        <p:spPr>
          <a:xfrm>
            <a:off x="7134225" y="1038825"/>
            <a:ext cx="41715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0473FF"/>
                </a:solidFill>
                <a:latin typeface="Rubik"/>
                <a:ea typeface="Rubik"/>
                <a:cs typeface="Rubik"/>
                <a:sym typeface="Rubik"/>
              </a:rPr>
              <a:t>3.1: ¿Qué son las URL firmadas?</a:t>
            </a:r>
            <a:endParaRPr b="0" i="0" sz="2700" u="none" cap="none" strike="noStrike">
              <a:solidFill>
                <a:srgbClr val="0473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" name="Google Shape;99;g2533c5dba59_0_102"/>
          <p:cNvSpPr/>
          <p:nvPr/>
        </p:nvSpPr>
        <p:spPr>
          <a:xfrm>
            <a:off x="500875" y="1543700"/>
            <a:ext cx="5187900" cy="5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Carga de videos e imágenes en fragmentos usando URL firmadas</a:t>
            </a:r>
            <a:r>
              <a:rPr b="1" i="0" lang="en-US" sz="48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:</a:t>
            </a:r>
            <a:endParaRPr b="1" i="0" sz="48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100" name="Google Shape;100;g2533c5dba59_0_1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3444" y="8361243"/>
            <a:ext cx="924981" cy="930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g2533c5dba59_0_1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0925" y="7590150"/>
            <a:ext cx="1427519" cy="1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533c5dba59_0_10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69075" y="5798950"/>
            <a:ext cx="7658989" cy="31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g2533c5dba59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g2533c5dba59_0_125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13711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g2533c5dba59_0_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6253" y="1469707"/>
            <a:ext cx="1057276" cy="1057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g2533c5dba59_0_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08530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g2533c5dba59_0_1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91972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g2533c5dba59_0_1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75433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g2533c5dba59_0_1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4729" y="3190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533c5dba59_0_125"/>
          <p:cNvSpPr/>
          <p:nvPr/>
        </p:nvSpPr>
        <p:spPr>
          <a:xfrm>
            <a:off x="6917525" y="919675"/>
            <a:ext cx="74910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La carga de archivos grandes en una sola solicitud puede provocar tiempos</a:t>
            </a:r>
            <a:r>
              <a:rPr lang="en-US" sz="21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de espera, un alto consumo de memoria y un mayor riesgo de falla debido a</a:t>
            </a:r>
            <a:r>
              <a:rPr lang="en-US" sz="21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la inestabilidad de la red. </a:t>
            </a:r>
            <a:br>
              <a:rPr b="0" i="0" lang="en-US" sz="2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b="0" i="0" lang="en-US" sz="2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0" i="0" lang="en-US" sz="2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En su lugar, dividir archivos grandes en fragmentos</a:t>
            </a:r>
            <a:r>
              <a:rPr lang="en-US" sz="21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más pequeños y cargarlos secuencialmente o en paralelo puede mejorar la</a:t>
            </a:r>
            <a:r>
              <a:rPr lang="en-US" sz="21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eficiencia y la confiabilidad de la carga. Este enfoque se conoce como cargas</a:t>
            </a:r>
            <a:r>
              <a:rPr lang="en-US" sz="21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"fragmentadas" o "multiparte".</a:t>
            </a:r>
            <a:endParaRPr sz="21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6" name="Google Shape;116;g2533c5dba59_0_125"/>
          <p:cNvSpPr/>
          <p:nvPr/>
        </p:nvSpPr>
        <p:spPr>
          <a:xfrm>
            <a:off x="600075" y="3838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7" name="Google Shape;117;g2533c5dba59_0_125"/>
          <p:cNvSpPr/>
          <p:nvPr/>
        </p:nvSpPr>
        <p:spPr>
          <a:xfrm>
            <a:off x="12925425" y="3838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533c5dba59_0_125"/>
          <p:cNvSpPr/>
          <p:nvPr/>
        </p:nvSpPr>
        <p:spPr>
          <a:xfrm>
            <a:off x="190875" y="3008725"/>
            <a:ext cx="5808900" cy="3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3.2: Carga en trozos (Uploading in Chunks):</a:t>
            </a:r>
            <a:endParaRPr b="1" i="0" sz="29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119" name="Google Shape;119;g2533c5dba59_0_1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3444" y="8361243"/>
            <a:ext cx="924981" cy="930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g2533c5dba59_0_1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0925" y="7590150"/>
            <a:ext cx="1427519" cy="14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533c5dba59_0_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17238" y="5214813"/>
            <a:ext cx="324802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533c5dba59_0_1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55760" y="5306150"/>
            <a:ext cx="7994121" cy="388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533c5dba59_0_1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31900" y="4723375"/>
            <a:ext cx="2752725" cy="165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g2533c5dba59_0_125"/>
          <p:cNvCxnSpPr/>
          <p:nvPr/>
        </p:nvCxnSpPr>
        <p:spPr>
          <a:xfrm rot="10800000">
            <a:off x="3692425" y="6276175"/>
            <a:ext cx="1918200" cy="117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g2533c5dba59_0_125"/>
          <p:cNvCxnSpPr/>
          <p:nvPr/>
        </p:nvCxnSpPr>
        <p:spPr>
          <a:xfrm flipH="1" rot="10800000">
            <a:off x="9107475" y="7476375"/>
            <a:ext cx="1800600" cy="57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g256ce3db73c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g256ce3db73c_0_2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13711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g256ce3db73c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8730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g256ce3db73c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2172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5" name="Google Shape;135;g256ce3db73c_0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5633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g256ce3db73c_0_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56ce3db73c_0_24"/>
          <p:cNvSpPr/>
          <p:nvPr/>
        </p:nvSpPr>
        <p:spPr>
          <a:xfrm>
            <a:off x="7133025" y="1200400"/>
            <a:ext cx="7663200" cy="7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u="sng">
                <a:latin typeface="Rubik"/>
                <a:ea typeface="Rubik"/>
                <a:cs typeface="Rubik"/>
                <a:sym typeface="Rubik"/>
              </a:rPr>
              <a:t>Para cargar archivos de video e imagen en fragmentos usando URL firmadas, siga estos pasos:</a:t>
            </a:r>
            <a:endParaRPr sz="1900" u="sng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Rubik"/>
                <a:ea typeface="Rubik"/>
                <a:cs typeface="Rubik"/>
                <a:sym typeface="Rubik"/>
              </a:rPr>
              <a:t>1. Divida el archivo en partes más pequeñas : </a:t>
            </a:r>
            <a:r>
              <a:rPr lang="en-US" sz="1900">
                <a:latin typeface="Rubik"/>
                <a:ea typeface="Rubik"/>
                <a:cs typeface="Rubik"/>
                <a:sym typeface="Rubik"/>
              </a:rPr>
              <a:t>divida el archivo grande en partes más pequeñas en el lado del cliente, generalmente usando JavaScript. El tamaño del fragmento puede variar, pero es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Rubik"/>
                <a:ea typeface="Rubik"/>
                <a:cs typeface="Rubik"/>
                <a:sym typeface="Rubik"/>
              </a:rPr>
              <a:t>fundamental equilibrar la cantidad de solicitudes y el tamaño de cada fragmento para optimizar el rendimiento de carga.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Rubik"/>
                <a:ea typeface="Rubik"/>
                <a:cs typeface="Rubik"/>
                <a:sym typeface="Rubik"/>
              </a:rPr>
              <a:t>2. Solicitar URL firmadas para cada fragmento :</a:t>
            </a:r>
            <a:r>
              <a:rPr lang="en-US" sz="1900">
                <a:latin typeface="Rubik"/>
                <a:ea typeface="Rubik"/>
                <a:cs typeface="Rubik"/>
                <a:sym typeface="Rubik"/>
              </a:rPr>
              <a:t> envíe una solicitud a su servidor para generar una URL firmada para cada fragmento. El servidor debe crear una URL firmada con los permisos adecuados y el tiempo de caducidad y devolvérsela al cliente.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Rubik"/>
                <a:ea typeface="Rubik"/>
                <a:cs typeface="Rubik"/>
                <a:sym typeface="Rubik"/>
              </a:rPr>
              <a:t>3. Cargue fragmentos usando URL firmadas : </a:t>
            </a:r>
            <a:r>
              <a:rPr lang="en-US" sz="1900">
                <a:latin typeface="Rubik"/>
                <a:ea typeface="Rubik"/>
                <a:cs typeface="Rubik"/>
                <a:sym typeface="Rubik"/>
              </a:rPr>
              <a:t>con las URL firmadas, cargue cada fragmento en el servicio de almacenamiento en la Según el nivel de concurrencia deseado y las condiciones de la red, estas cargas se pueden realizar de forma secuencial o en paralelo.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8" name="Google Shape;138;g256ce3db73c_0_24"/>
          <p:cNvSpPr/>
          <p:nvPr/>
        </p:nvSpPr>
        <p:spPr>
          <a:xfrm>
            <a:off x="600075" y="612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9" name="Google Shape;139;g256ce3db73c_0_24"/>
          <p:cNvSpPr/>
          <p:nvPr/>
        </p:nvSpPr>
        <p:spPr>
          <a:xfrm>
            <a:off x="12925425" y="612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56ce3db73c_0_24"/>
          <p:cNvSpPr/>
          <p:nvPr/>
        </p:nvSpPr>
        <p:spPr>
          <a:xfrm>
            <a:off x="500875" y="1543700"/>
            <a:ext cx="5187900" cy="5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3.3: Combinación de URL firmadas y cargas fragmentadas:</a:t>
            </a:r>
            <a:endParaRPr b="1" i="0" sz="48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g256ce3db73c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g256ce3db73c_0_4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0" y="13711"/>
            <a:ext cx="6038248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g256ce3db73c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8730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g256ce3db73c_0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2172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g256ce3db73c_0_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5633" y="8908293"/>
            <a:ext cx="518450" cy="518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g256ce3db73c_0_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729" y="547688"/>
            <a:ext cx="14010544" cy="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56ce3db73c_0_44"/>
          <p:cNvSpPr/>
          <p:nvPr/>
        </p:nvSpPr>
        <p:spPr>
          <a:xfrm>
            <a:off x="7133025" y="1200400"/>
            <a:ext cx="7663200" cy="7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Rubik"/>
                <a:ea typeface="Rubik"/>
                <a:cs typeface="Rubik"/>
                <a:sym typeface="Rubik"/>
              </a:rPr>
              <a:t>4. Confirme las cargas exitosas y vuelva a ensamblar : </a:t>
            </a:r>
            <a:r>
              <a:rPr lang="en-US" sz="1900">
                <a:latin typeface="Rubik"/>
                <a:ea typeface="Rubik"/>
                <a:cs typeface="Rubik"/>
                <a:sym typeface="Rubik"/>
              </a:rPr>
              <a:t>una vez que todos los fragmentos se hayan cargado correctamente, notifique al servidor para confirmar la finalización del proceso de carga. Luego, el servidor puede volver a ensamblar los fragmentos en el archivo original y realizar cualquier procesamiento o validación necesarios.</a:t>
            </a:r>
            <a:br>
              <a:rPr lang="en-US" sz="1900">
                <a:latin typeface="Rubik"/>
                <a:ea typeface="Rubik"/>
                <a:cs typeface="Rubik"/>
                <a:sym typeface="Rubik"/>
              </a:rPr>
            </a:b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latin typeface="Rubik"/>
                <a:ea typeface="Rubik"/>
                <a:cs typeface="Rubik"/>
                <a:sym typeface="Rubik"/>
              </a:rPr>
              <a:t>5. Manejar cargas fallidas :</a:t>
            </a:r>
            <a:r>
              <a:rPr lang="en-US" sz="1900">
                <a:latin typeface="Rubik"/>
                <a:ea typeface="Rubik"/>
                <a:cs typeface="Rubik"/>
                <a:sym typeface="Rubik"/>
              </a:rPr>
              <a:t> si algún fragmento no se carga, vuelva a intentar la carga con una nueva URL firmada o implemente una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Rubik"/>
                <a:ea typeface="Rubik"/>
                <a:cs typeface="Rubik"/>
                <a:sym typeface="Rubik"/>
              </a:rPr>
              <a:t>estrategia de manejo de errores para garantizar una experiencia de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latin typeface="Rubik"/>
                <a:ea typeface="Rubik"/>
                <a:cs typeface="Rubik"/>
                <a:sym typeface="Rubik"/>
              </a:rPr>
              <a:t>usuario fluida. </a:t>
            </a:r>
            <a:br>
              <a:rPr lang="en-US" sz="1900">
                <a:latin typeface="Rubik"/>
                <a:ea typeface="Rubik"/>
                <a:cs typeface="Rubik"/>
                <a:sym typeface="Rubik"/>
              </a:rPr>
            </a:br>
            <a:br>
              <a:rPr lang="en-US" sz="1900">
                <a:latin typeface="Rubik"/>
                <a:ea typeface="Rubik"/>
                <a:cs typeface="Rubik"/>
                <a:sym typeface="Rubik"/>
              </a:rPr>
            </a:br>
            <a:r>
              <a:rPr lang="en-US" sz="1900" u="sng">
                <a:latin typeface="Rubik"/>
                <a:ea typeface="Rubik"/>
                <a:cs typeface="Rubik"/>
                <a:sym typeface="Rubik"/>
              </a:rPr>
              <a:t>Mediante el uso de URL firmadas y cargas fragmentadas, los desarrolladores podemos manejar de manera eficiente y segura cargas de imágenes y videos de gran tamaño, lo que mejora la confiabilidad y el rendimiento de sus</a:t>
            </a:r>
            <a:endParaRPr sz="1900" u="sng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u="sng">
                <a:latin typeface="Rubik"/>
                <a:ea typeface="Rubik"/>
                <a:cs typeface="Rubik"/>
                <a:sym typeface="Rubik"/>
              </a:rPr>
              <a:t>sistemas.</a:t>
            </a:r>
            <a:endParaRPr sz="1900" u="sng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g256ce3db73c_0_44"/>
          <p:cNvSpPr/>
          <p:nvPr/>
        </p:nvSpPr>
        <p:spPr>
          <a:xfrm>
            <a:off x="600075" y="612450"/>
            <a:ext cx="5319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Arquitectura TI y Patrones de diseño de Sistemas.</a:t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ubi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4" name="Google Shape;154;g256ce3db73c_0_44"/>
          <p:cNvSpPr/>
          <p:nvPr/>
        </p:nvSpPr>
        <p:spPr>
          <a:xfrm>
            <a:off x="12925425" y="612456"/>
            <a:ext cx="169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E66"/>
              </a:buClr>
              <a:buSzPts val="1800"/>
              <a:buFont typeface="Rubik"/>
              <a:buNone/>
            </a:pPr>
            <a:r>
              <a:rPr b="0" i="0" lang="en-US" sz="1800" u="none" cap="none" strike="noStrike">
                <a:solidFill>
                  <a:srgbClr val="002E66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56ce3db73c_0_44"/>
          <p:cNvSpPr/>
          <p:nvPr/>
        </p:nvSpPr>
        <p:spPr>
          <a:xfrm>
            <a:off x="500875" y="1543700"/>
            <a:ext cx="5187900" cy="5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preencoded.png" id="156" name="Google Shape;156;g256ce3db73c_0_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3444" y="8361243"/>
            <a:ext cx="924981" cy="930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g256ce3db73c_0_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0925" y="7590150"/>
            <a:ext cx="1427519" cy="143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2023-05-22T21:27:07Z</dcterms:created>
  <dc:creator>PptxGenJS</dc:creator>
</cp:coreProperties>
</file>